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7" r:id="rId2"/>
    <p:sldId id="307" r:id="rId3"/>
    <p:sldId id="318" r:id="rId4"/>
    <p:sldId id="315" r:id="rId5"/>
    <p:sldId id="311" r:id="rId6"/>
    <p:sldId id="322" r:id="rId7"/>
    <p:sldId id="319" r:id="rId8"/>
    <p:sldId id="317" r:id="rId9"/>
    <p:sldId id="320" r:id="rId10"/>
    <p:sldId id="316" r:id="rId11"/>
    <p:sldId id="321" r:id="rId12"/>
    <p:sldId id="323" r:id="rId13"/>
    <p:sldId id="299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  <a:srgbClr val="385723"/>
    <a:srgbClr val="00B050"/>
    <a:srgbClr val="C00000"/>
    <a:srgbClr val="A6A6A6"/>
    <a:srgbClr val="7B9FC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39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3EC2B7-8368-439D-B658-065CE0446116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8542D-A2EA-468A-842F-84615C3DE6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7544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26067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1999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0825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8224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5205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530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85244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9079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68522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6061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9310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687D-12C7-47DD-AA20-D7718533C7C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14388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9162D7-BB9A-CE20-8677-4ACDC89A16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7DE93C3-13DC-20EF-5A1E-967290CB10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772D61-F756-CF55-B506-6A423E66B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AC4BF03-13DA-EA40-21D2-BBC0EB4BF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904D44-6025-E533-3FCB-D781AC515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2782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660395-92F1-4B0F-1E53-41F67D4B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945CAB7-A757-1646-3206-004AAFFBDD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43C36C-3608-5480-53EC-FC6E6B388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94CD93-E381-D1EA-FFBC-3FFAE9826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0361D3-BDFD-DF57-6219-52F3CA9C1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131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AF7F45C-381F-A735-1D04-A41FB9EB2E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AFE0D0-9F66-5486-8D97-DA9D0F99B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35C367-AFF6-5716-B721-5F7DF6EFF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8EE8E49-D704-6F43-4AFA-F500C5B2A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867872-1FD5-617E-8F58-D0AB006E7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075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3E6240-CBD9-1DD6-5982-229C1D4BA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F7E457-1172-6F65-FAFF-57EBF188A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24D05F-B896-E67F-46B9-313904891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21A6FEC-611D-3446-5E24-0CA07D838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E33944-B301-CEB7-7D04-905A7DD02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061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70E383-9FBD-E014-DCC0-36A8F769E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32AA8E8-C2E4-9DC5-5A14-64BD91DFB2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0314F6-1957-180A-98C7-80B2FB4C3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87DA12-BC20-8034-EEED-7FC1AFC85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42512D-0060-9DFE-D25B-30E67DF7B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1963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A0B008-CE8A-E97B-6C40-D570571DD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FDE551-83D2-BDDD-381F-E2DB06D62F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037942-AA27-16BE-F511-D6A09606E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B8F97C-3B1E-F480-868B-9F14F2571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D3DD01-467C-81E6-C325-2092B00D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287F8C-F4E0-A4B0-24FC-A75D05890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474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609214-E048-467A-A4D6-A94066932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427A90-F64F-2A43-2EA6-EE1FAD468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66706C-CC55-32C3-3659-285790D97B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18246E9-3C81-F026-B89B-F47801C0C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F45459-94F3-4625-46B3-B7C83A02BE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96FEF3-E820-EFCB-D98C-E6FEF327B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D4E8390-A791-8759-48C3-A1DD56A24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9246EB6-AD88-2C78-B643-6CBEE2A9D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960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92898A-C549-F0F2-72E3-110937938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C421F3D-F3ED-6B52-97FC-BA4EBDBFE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E9A543B-D388-CAD9-0FB2-BD3267A92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1ADC9C-EF23-69ED-C6AA-7AD462D3D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9119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63D0CBA-0D0D-9CAC-F754-C7FEADA4C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5B45FDA-76D2-CAEA-F837-30CD5095E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7F975A-9849-C07B-56CD-E8630BB2D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343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2E17C8-9B81-BBC2-B6C1-1EF989B36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A9F643-B92C-8269-D048-371AE3168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C0A82E-3B72-2254-ECFE-CDCAC290F4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D489DF-14F0-C639-0235-DC62F5C98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5AB3E2-932A-3ED7-AD7A-817A622A7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E91B41-2BBB-5C3D-F3F1-546632B0A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326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12881B-95A2-D31F-CA83-3124B0302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F7EEA54-1B29-EBDA-20BB-61BC052A4D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43FF23-C617-496A-6F73-543E88FBB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764567-35D6-0F07-4FC9-DC36C6E1B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8FF8AD1-529E-E019-EC4C-566EF4A1E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3B9AF1-484D-56A6-A814-88032EABA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81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7E171EA-6CCE-A920-63EF-0333E1323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D2189E1-BD80-47BA-7C2B-04A690849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DE15F8-0D0F-3B5A-A028-96F50EB3A7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D5FD6-FB60-480A-AD9F-72F50E72FB98}" type="datetimeFigureOut">
              <a:rPr lang="ko-KR" altLang="en-US" smtClean="0"/>
              <a:t>2022-08-18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6EDFCD5-4E65-F754-9D48-99450E6C45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87C6A74-3E40-749A-66D3-85B40C35C5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DDF80-C4C9-40EC-9204-51D86A37C0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3833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F2CE4-97D0-4FEA-8B8A-FBF6C2D3FA3A}"/>
              </a:ext>
            </a:extLst>
          </p:cNvPr>
          <p:cNvCxnSpPr>
            <a:cxnSpLocks/>
          </p:cNvCxnSpPr>
          <p:nvPr/>
        </p:nvCxnSpPr>
        <p:spPr>
          <a:xfrm>
            <a:off x="2687171" y="2733187"/>
            <a:ext cx="6817658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FFC9C5D-C2E6-4123-9128-1F6A419C1648}"/>
              </a:ext>
            </a:extLst>
          </p:cNvPr>
          <p:cNvSpPr txBox="1"/>
          <p:nvPr/>
        </p:nvSpPr>
        <p:spPr>
          <a:xfrm>
            <a:off x="2352952" y="2199315"/>
            <a:ext cx="7486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/>
              <a:t>Lab Seminar</a:t>
            </a:r>
            <a:endParaRPr lang="ko-KR" alt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5A0820-DF2E-435C-8017-BAE7637697F3}"/>
              </a:ext>
            </a:extLst>
          </p:cNvPr>
          <p:cNvSpPr txBox="1"/>
          <p:nvPr/>
        </p:nvSpPr>
        <p:spPr>
          <a:xfrm>
            <a:off x="3797708" y="3089165"/>
            <a:ext cx="459658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800" dirty="0"/>
              <a:t>Intelligent Information Processing Lab</a:t>
            </a:r>
          </a:p>
          <a:p>
            <a:pPr algn="ctr"/>
            <a:endParaRPr lang="en-US" altLang="ko-KR" sz="1800" dirty="0"/>
          </a:p>
          <a:p>
            <a:pPr algn="ctr"/>
            <a:r>
              <a:rPr lang="en-US" altLang="ko-KR" dirty="0"/>
              <a:t>2022.08.18</a:t>
            </a:r>
          </a:p>
          <a:p>
            <a:pPr algn="ctr"/>
            <a:endParaRPr lang="en-US" altLang="ko-KR" dirty="0"/>
          </a:p>
          <a:p>
            <a:pPr algn="ctr"/>
            <a:r>
              <a:rPr lang="en-US" altLang="ko-KR" dirty="0"/>
              <a:t>202240130 Yunsang Joo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6710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972ECE6-9462-6032-F13C-97526CEB3F60}"/>
              </a:ext>
            </a:extLst>
          </p:cNvPr>
          <p:cNvSpPr txBox="1"/>
          <p:nvPr/>
        </p:nvSpPr>
        <p:spPr>
          <a:xfrm>
            <a:off x="352485" y="403610"/>
            <a:ext cx="11487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Experiment_3</a:t>
            </a:r>
            <a:endParaRPr lang="en-US" altLang="ko-KR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79523B-F50C-A937-4C39-0626D7F161A4}"/>
              </a:ext>
            </a:extLst>
          </p:cNvPr>
          <p:cNvSpPr txBox="1"/>
          <p:nvPr/>
        </p:nvSpPr>
        <p:spPr>
          <a:xfrm>
            <a:off x="352485" y="1062419"/>
            <a:ext cx="11541642" cy="15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Method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Object detection + Classification</a:t>
            </a:r>
          </a:p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신경 영역 또는 제 </a:t>
            </a:r>
            <a:r>
              <a:rPr lang="en-US" altLang="ko-KR" sz="1600" dirty="0"/>
              <a:t>3 </a:t>
            </a:r>
            <a:r>
              <a:rPr lang="ko-KR" altLang="en-US" sz="1600" dirty="0"/>
              <a:t>대구치를 탐지한 후</a:t>
            </a:r>
            <a:r>
              <a:rPr lang="en-US" altLang="ko-KR" sz="1600" dirty="0"/>
              <a:t>, </a:t>
            </a:r>
            <a:r>
              <a:rPr lang="ko-KR" altLang="en-US" sz="1600" dirty="0"/>
              <a:t>분류 모델을 사용해 </a:t>
            </a:r>
            <a:r>
              <a:rPr lang="en-US" altLang="ko-KR" sz="1600" dirty="0"/>
              <a:t>N.1, N.2, N.3</a:t>
            </a:r>
            <a:r>
              <a:rPr lang="ko-KR" altLang="en-US" sz="1600" dirty="0"/>
              <a:t>를 분류</a:t>
            </a:r>
            <a:endParaRPr lang="en-US" altLang="ko-KR" sz="16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8FD9CD-42EA-CC94-D12F-AFA5401A8D23}"/>
              </a:ext>
            </a:extLst>
          </p:cNvPr>
          <p:cNvCxnSpPr>
            <a:cxnSpLocks/>
          </p:cNvCxnSpPr>
          <p:nvPr/>
        </p:nvCxnSpPr>
        <p:spPr>
          <a:xfrm flipV="1">
            <a:off x="352485" y="898104"/>
            <a:ext cx="8743024" cy="29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83F5AC61-F01D-F9A9-395C-E57F1D1C2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960" y="2524923"/>
            <a:ext cx="8808079" cy="4233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509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972ECE6-9462-6032-F13C-97526CEB3F60}"/>
              </a:ext>
            </a:extLst>
          </p:cNvPr>
          <p:cNvSpPr txBox="1"/>
          <p:nvPr/>
        </p:nvSpPr>
        <p:spPr>
          <a:xfrm>
            <a:off x="352485" y="403610"/>
            <a:ext cx="11487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Experiment_3</a:t>
            </a:r>
            <a:endParaRPr lang="en-US" altLang="ko-KR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79523B-F50C-A937-4C39-0626D7F161A4}"/>
              </a:ext>
            </a:extLst>
          </p:cNvPr>
          <p:cNvSpPr txBox="1"/>
          <p:nvPr/>
        </p:nvSpPr>
        <p:spPr>
          <a:xfrm>
            <a:off x="352485" y="1062419"/>
            <a:ext cx="11541642" cy="44766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Results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Model : YOLO-v5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Class : Lt.N, Rt.N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mAP[0.5] : 0.99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mAP[0.5:0.95] : 0.74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lvl="1">
              <a:lnSpc>
                <a:spcPct val="150000"/>
              </a:lnSpc>
            </a:pPr>
            <a:endParaRPr lang="en-US" altLang="ko-KR" sz="1600" dirty="0"/>
          </a:p>
          <a:p>
            <a:pPr lvl="1">
              <a:lnSpc>
                <a:spcPct val="150000"/>
              </a:lnSpc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Model : YOLO-v5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Class : Lt.N, Rt.N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mAP[0.5] : 0.99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mAP[0.5:0.95] : 0.878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8FD9CD-42EA-CC94-D12F-AFA5401A8D23}"/>
              </a:ext>
            </a:extLst>
          </p:cNvPr>
          <p:cNvCxnSpPr>
            <a:cxnSpLocks/>
          </p:cNvCxnSpPr>
          <p:nvPr/>
        </p:nvCxnSpPr>
        <p:spPr>
          <a:xfrm flipV="1">
            <a:off x="352485" y="898104"/>
            <a:ext cx="8743024" cy="29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DC10B889-CAF6-0D24-9F4D-50EC7C906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9546" y="5733757"/>
            <a:ext cx="8418012" cy="77864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3CA7ADE-1064-7B85-B70F-94E75F609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9546" y="3166126"/>
            <a:ext cx="9192908" cy="66684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AE86696F-D5C8-A2DF-F1C2-2F09F8480C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7110" y="4916346"/>
            <a:ext cx="4040448" cy="62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1482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972ECE6-9462-6032-F13C-97526CEB3F60}"/>
              </a:ext>
            </a:extLst>
          </p:cNvPr>
          <p:cNvSpPr txBox="1"/>
          <p:nvPr/>
        </p:nvSpPr>
        <p:spPr>
          <a:xfrm>
            <a:off x="352485" y="403610"/>
            <a:ext cx="11487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Experiment_3</a:t>
            </a:r>
            <a:endParaRPr lang="en-US" altLang="ko-KR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79523B-F50C-A937-4C39-0626D7F161A4}"/>
              </a:ext>
            </a:extLst>
          </p:cNvPr>
          <p:cNvSpPr txBox="1"/>
          <p:nvPr/>
        </p:nvSpPr>
        <p:spPr>
          <a:xfrm>
            <a:off x="352485" y="1062419"/>
            <a:ext cx="11541642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Future works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1)</a:t>
            </a:r>
            <a:r>
              <a:rPr lang="ko-KR" altLang="en-US" sz="1600" dirty="0"/>
              <a:t> 탐지 성능 향상 및 분류 성능 측정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Faster-RCNN, Retinanet</a:t>
            </a:r>
            <a:r>
              <a:rPr lang="ko-KR" altLang="en-US" sz="1600" dirty="0"/>
              <a:t> 등 다른 </a:t>
            </a:r>
            <a:r>
              <a:rPr lang="en-US" altLang="ko-KR" sz="1600" dirty="0"/>
              <a:t>detection model </a:t>
            </a:r>
            <a:r>
              <a:rPr lang="ko-KR" altLang="en-US" sz="1600" dirty="0"/>
              <a:t>사용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2) </a:t>
            </a:r>
            <a:r>
              <a:rPr lang="ko-KR" altLang="en-US" sz="1600" dirty="0"/>
              <a:t>분할 성능 향상 및 분류 기준</a:t>
            </a:r>
            <a:r>
              <a:rPr lang="en-US" altLang="ko-KR" sz="1600" dirty="0"/>
              <a:t>(threshold) </a:t>
            </a:r>
            <a:r>
              <a:rPr lang="ko-KR" altLang="en-US" sz="1600" dirty="0"/>
              <a:t>선정</a:t>
            </a:r>
            <a:endParaRPr lang="en-US" altLang="ko-KR" sz="16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8FD9CD-42EA-CC94-D12F-AFA5401A8D23}"/>
              </a:ext>
            </a:extLst>
          </p:cNvPr>
          <p:cNvCxnSpPr>
            <a:cxnSpLocks/>
          </p:cNvCxnSpPr>
          <p:nvPr/>
        </p:nvCxnSpPr>
        <p:spPr>
          <a:xfrm flipV="1">
            <a:off x="352485" y="898104"/>
            <a:ext cx="8743024" cy="29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0038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FE74C6-1B35-4E65-B9A3-AD22B72E2EFD}"/>
              </a:ext>
            </a:extLst>
          </p:cNvPr>
          <p:cNvSpPr txBox="1"/>
          <p:nvPr/>
        </p:nvSpPr>
        <p:spPr>
          <a:xfrm>
            <a:off x="2956346" y="3244334"/>
            <a:ext cx="6279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E-mail : jus1915@gachon.ac.kr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759295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972ECE6-9462-6032-F13C-97526CEB3F60}"/>
              </a:ext>
            </a:extLst>
          </p:cNvPr>
          <p:cNvSpPr txBox="1"/>
          <p:nvPr/>
        </p:nvSpPr>
        <p:spPr>
          <a:xfrm>
            <a:off x="352485" y="403610"/>
            <a:ext cx="11487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Data</a:t>
            </a:r>
            <a:endParaRPr lang="en-US" altLang="ko-KR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79523B-F50C-A937-4C39-0626D7F161A4}"/>
              </a:ext>
            </a:extLst>
          </p:cNvPr>
          <p:cNvSpPr txBox="1"/>
          <p:nvPr/>
        </p:nvSpPr>
        <p:spPr>
          <a:xfrm>
            <a:off x="352485" y="1062419"/>
            <a:ext cx="11487030" cy="11526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The number of dataset : 5408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Target Object: #38, #48, Lt.N, Rt.N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8FD9CD-42EA-CC94-D12F-AFA5401A8D23}"/>
              </a:ext>
            </a:extLst>
          </p:cNvPr>
          <p:cNvCxnSpPr>
            <a:cxnSpLocks/>
          </p:cNvCxnSpPr>
          <p:nvPr/>
        </p:nvCxnSpPr>
        <p:spPr>
          <a:xfrm flipV="1">
            <a:off x="352485" y="898104"/>
            <a:ext cx="8743024" cy="29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" name="그림 50">
            <a:extLst>
              <a:ext uri="{FF2B5EF4-FFF2-40B4-BE49-F238E27FC236}">
                <a16:creationId xmlns:a16="http://schemas.microsoft.com/office/drawing/2014/main" id="{49F18AF1-7F27-A05D-4077-E07F631DC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915031"/>
            <a:ext cx="5054548" cy="2880550"/>
          </a:xfrm>
          <a:prstGeom prst="rect">
            <a:avLst/>
          </a:prstGeom>
        </p:spPr>
      </p:pic>
      <p:pic>
        <p:nvPicPr>
          <p:cNvPr id="52" name="내용 개체 틀 4">
            <a:extLst>
              <a:ext uri="{FF2B5EF4-FFF2-40B4-BE49-F238E27FC236}">
                <a16:creationId xmlns:a16="http://schemas.microsoft.com/office/drawing/2014/main" id="{5BF9FE57-CF91-331A-D950-A61726EE60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20" y="2915031"/>
            <a:ext cx="4735980" cy="2417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346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972ECE6-9462-6032-F13C-97526CEB3F60}"/>
              </a:ext>
            </a:extLst>
          </p:cNvPr>
          <p:cNvSpPr txBox="1"/>
          <p:nvPr/>
        </p:nvSpPr>
        <p:spPr>
          <a:xfrm>
            <a:off x="352485" y="403610"/>
            <a:ext cx="11487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Introduction</a:t>
            </a:r>
            <a:endParaRPr lang="en-US" altLang="ko-KR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79523B-F50C-A937-4C39-0626D7F161A4}"/>
              </a:ext>
            </a:extLst>
          </p:cNvPr>
          <p:cNvSpPr txBox="1"/>
          <p:nvPr/>
        </p:nvSpPr>
        <p:spPr>
          <a:xfrm>
            <a:off x="352485" y="1062419"/>
            <a:ext cx="11487030" cy="52153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신경 손상</a:t>
            </a:r>
            <a:r>
              <a:rPr lang="en-US" altLang="ko-KR" sz="1600" dirty="0"/>
              <a:t>(IAN Injury):</a:t>
            </a:r>
            <a:r>
              <a:rPr lang="ko-KR" altLang="en-US" sz="1600" dirty="0"/>
              <a:t> 제 </a:t>
            </a:r>
            <a:r>
              <a:rPr lang="en-US" altLang="ko-KR" sz="1600" dirty="0"/>
              <a:t>3 </a:t>
            </a:r>
            <a:r>
              <a:rPr lang="ko-KR" altLang="en-US" sz="1600" dirty="0"/>
              <a:t>대구치 발치 후에 발생하는 합병증으로 하악에서 여러 감각 이상을 유발함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잠재적인 합병증을 사전에 예측하는 것은 전문의와 환자에게 적합한 조치를 취할 수 있도록 함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신경 손상 가능도는 하악 제</a:t>
            </a:r>
            <a:r>
              <a:rPr lang="en-US" altLang="ko-KR" sz="1600" dirty="0"/>
              <a:t>3</a:t>
            </a:r>
            <a:r>
              <a:rPr lang="ko-KR" altLang="en-US" sz="1600" dirty="0"/>
              <a:t>대구치와 신경의 관계를 통해 예측할 수 있음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제</a:t>
            </a:r>
            <a:r>
              <a:rPr lang="en-US" altLang="ko-KR" sz="1600" dirty="0"/>
              <a:t>3</a:t>
            </a:r>
            <a:r>
              <a:rPr lang="ko-KR" altLang="en-US" sz="1600" dirty="0"/>
              <a:t>대구치와 신경이 접촉해 있을 때 신경 손상의 가능성이 높음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3486150" lvl="7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N.1(low): </a:t>
            </a:r>
            <a:r>
              <a:rPr lang="ko-KR" altLang="en-US" sz="1600" dirty="0"/>
              <a:t>제 </a:t>
            </a:r>
            <a:r>
              <a:rPr lang="en-US" altLang="ko-KR" sz="1600" dirty="0"/>
              <a:t>3 </a:t>
            </a:r>
            <a:r>
              <a:rPr lang="ko-KR" altLang="en-US" sz="1600" dirty="0"/>
              <a:t>대구치가 </a:t>
            </a:r>
            <a:r>
              <a:rPr lang="en-US" altLang="ko-KR" sz="1600" dirty="0"/>
              <a:t>IAN</a:t>
            </a:r>
            <a:r>
              <a:rPr lang="ko-KR" altLang="en-US" sz="1600" dirty="0"/>
              <a:t>에 도달하지 않을 때</a:t>
            </a:r>
            <a:endParaRPr lang="en-US" altLang="ko-KR" sz="1600" dirty="0"/>
          </a:p>
          <a:p>
            <a:pPr marL="3486150" lvl="7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N.2(medium): </a:t>
            </a:r>
            <a:r>
              <a:rPr lang="ko-KR" altLang="en-US" sz="1600" dirty="0"/>
              <a:t>제 </a:t>
            </a:r>
            <a:r>
              <a:rPr lang="en-US" altLang="ko-KR" sz="1600" dirty="0"/>
              <a:t>3 </a:t>
            </a:r>
            <a:r>
              <a:rPr lang="ko-KR" altLang="en-US" sz="1600" dirty="0"/>
              <a:t>대구치가 </a:t>
            </a:r>
            <a:r>
              <a:rPr lang="en-US" altLang="ko-KR" sz="1600" dirty="0"/>
              <a:t>IAN</a:t>
            </a:r>
            <a:r>
              <a:rPr lang="ko-KR" altLang="en-US" sz="1600" dirty="0"/>
              <a:t>의 한 라인을 가로지를 때</a:t>
            </a:r>
            <a:endParaRPr lang="en-US" altLang="ko-KR" sz="1600" dirty="0"/>
          </a:p>
          <a:p>
            <a:pPr marL="3486150" lvl="7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N.3(high): </a:t>
            </a:r>
            <a:r>
              <a:rPr lang="ko-KR" altLang="en-US" sz="1600" dirty="0"/>
              <a:t>제 </a:t>
            </a:r>
            <a:r>
              <a:rPr lang="en-US" altLang="ko-KR" sz="1600" dirty="0"/>
              <a:t>3 </a:t>
            </a:r>
            <a:r>
              <a:rPr lang="ko-KR" altLang="en-US" sz="1600" dirty="0"/>
              <a:t>대구치가 </a:t>
            </a:r>
            <a:r>
              <a:rPr lang="en-US" altLang="ko-KR" sz="1600" dirty="0"/>
              <a:t>IAN</a:t>
            </a:r>
            <a:r>
              <a:rPr lang="ko-KR" altLang="en-US" sz="1600" dirty="0"/>
              <a:t>의 두 라인을 가로지를 때</a:t>
            </a:r>
            <a:endParaRPr lang="en-US" altLang="ko-KR" sz="16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8FD9CD-42EA-CC94-D12F-AFA5401A8D23}"/>
              </a:ext>
            </a:extLst>
          </p:cNvPr>
          <p:cNvCxnSpPr>
            <a:cxnSpLocks/>
          </p:cNvCxnSpPr>
          <p:nvPr/>
        </p:nvCxnSpPr>
        <p:spPr>
          <a:xfrm flipV="1">
            <a:off x="352485" y="898104"/>
            <a:ext cx="8743024" cy="29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E3FDB198-5BDB-F11B-B5B9-2C24A3C27D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982" y="3161305"/>
            <a:ext cx="5407437" cy="19239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19D137-55DF-EA39-16E4-51E75DC80F16}"/>
              </a:ext>
            </a:extLst>
          </p:cNvPr>
          <p:cNvSpPr txBox="1"/>
          <p:nvPr/>
        </p:nvSpPr>
        <p:spPr>
          <a:xfrm>
            <a:off x="-1" y="6488668"/>
            <a:ext cx="120936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 err="1"/>
              <a:t>Miloro</a:t>
            </a:r>
            <a:r>
              <a:rPr lang="ko-KR" altLang="en-US" sz="900" dirty="0"/>
              <a:t>, </a:t>
            </a:r>
            <a:r>
              <a:rPr lang="ko-KR" altLang="en-US" sz="900" dirty="0" err="1"/>
              <a:t>M</a:t>
            </a:r>
            <a:r>
              <a:rPr lang="ko-KR" altLang="en-US" sz="900" dirty="0"/>
              <a:t>.; </a:t>
            </a:r>
            <a:r>
              <a:rPr lang="ko-KR" altLang="en-US" sz="900" dirty="0" err="1"/>
              <a:t>DaBell</a:t>
            </a:r>
            <a:r>
              <a:rPr lang="ko-KR" altLang="en-US" sz="900" dirty="0"/>
              <a:t>, </a:t>
            </a:r>
            <a:r>
              <a:rPr lang="ko-KR" altLang="en-US" sz="900" dirty="0" err="1"/>
              <a:t>J</a:t>
            </a:r>
            <a:r>
              <a:rPr lang="ko-KR" altLang="en-US" sz="900" dirty="0"/>
              <a:t>. </a:t>
            </a:r>
            <a:r>
              <a:rPr lang="ko-KR" altLang="en-US" sz="900" dirty="0" err="1"/>
              <a:t>Radiographic</a:t>
            </a:r>
            <a:r>
              <a:rPr lang="ko-KR" altLang="en-US" sz="900" dirty="0"/>
              <a:t> </a:t>
            </a:r>
            <a:r>
              <a:rPr lang="ko-KR" altLang="en-US" sz="900" dirty="0" err="1"/>
              <a:t>proximity</a:t>
            </a:r>
            <a:r>
              <a:rPr lang="ko-KR" altLang="en-US" sz="900" dirty="0"/>
              <a:t> of </a:t>
            </a:r>
            <a:r>
              <a:rPr lang="ko-KR" altLang="en-US" sz="900" dirty="0" err="1"/>
              <a:t>the</a:t>
            </a:r>
            <a:r>
              <a:rPr lang="ko-KR" altLang="en-US" sz="900" dirty="0"/>
              <a:t> </a:t>
            </a:r>
            <a:r>
              <a:rPr lang="ko-KR" altLang="en-US" sz="900" dirty="0" err="1"/>
              <a:t>mandibular</a:t>
            </a:r>
            <a:r>
              <a:rPr lang="ko-KR" altLang="en-US" sz="900" dirty="0"/>
              <a:t> </a:t>
            </a:r>
            <a:r>
              <a:rPr lang="ko-KR" altLang="en-US" sz="900" dirty="0" err="1"/>
              <a:t>third</a:t>
            </a:r>
            <a:r>
              <a:rPr lang="ko-KR" altLang="en-US" sz="900" dirty="0"/>
              <a:t> </a:t>
            </a:r>
            <a:r>
              <a:rPr lang="ko-KR" altLang="en-US" sz="900" dirty="0" err="1"/>
              <a:t>molar</a:t>
            </a:r>
            <a:r>
              <a:rPr lang="ko-KR" altLang="en-US" sz="900" dirty="0"/>
              <a:t> </a:t>
            </a:r>
            <a:r>
              <a:rPr lang="ko-KR" altLang="en-US" sz="900" dirty="0" err="1"/>
              <a:t>to</a:t>
            </a:r>
            <a:r>
              <a:rPr lang="ko-KR" altLang="en-US" sz="900" dirty="0"/>
              <a:t> </a:t>
            </a:r>
            <a:r>
              <a:rPr lang="ko-KR" altLang="en-US" sz="900" dirty="0" err="1"/>
              <a:t>the</a:t>
            </a:r>
            <a:r>
              <a:rPr lang="ko-KR" altLang="en-US" sz="900" dirty="0"/>
              <a:t> </a:t>
            </a:r>
            <a:r>
              <a:rPr lang="ko-KR" altLang="en-US" sz="900" dirty="0" err="1"/>
              <a:t>inferior</a:t>
            </a:r>
            <a:r>
              <a:rPr lang="ko-KR" altLang="en-US" sz="900" dirty="0"/>
              <a:t> </a:t>
            </a:r>
            <a:r>
              <a:rPr lang="ko-KR" altLang="en-US" sz="900" dirty="0" err="1"/>
              <a:t>alveolar</a:t>
            </a:r>
            <a:r>
              <a:rPr lang="ko-KR" altLang="en-US" sz="900" dirty="0"/>
              <a:t> </a:t>
            </a:r>
            <a:r>
              <a:rPr lang="ko-KR" altLang="en-US" sz="900" dirty="0" err="1"/>
              <a:t>canal</a:t>
            </a:r>
            <a:r>
              <a:rPr lang="ko-KR" altLang="en-US" sz="900" dirty="0"/>
              <a:t>. </a:t>
            </a:r>
            <a:r>
              <a:rPr lang="ko-KR" altLang="en-US" sz="900" dirty="0" err="1"/>
              <a:t>Oral</a:t>
            </a:r>
            <a:r>
              <a:rPr lang="ko-KR" altLang="en-US" sz="900" dirty="0"/>
              <a:t> </a:t>
            </a:r>
            <a:r>
              <a:rPr lang="ko-KR" altLang="en-US" sz="900" dirty="0" err="1"/>
              <a:t>Surg</a:t>
            </a:r>
            <a:r>
              <a:rPr lang="ko-KR" altLang="en-US" sz="900" dirty="0"/>
              <a:t>. </a:t>
            </a:r>
            <a:r>
              <a:rPr lang="ko-KR" altLang="en-US" sz="900" dirty="0" err="1"/>
              <a:t>Oral</a:t>
            </a:r>
            <a:r>
              <a:rPr lang="ko-KR" altLang="en-US" sz="900" dirty="0"/>
              <a:t> </a:t>
            </a:r>
            <a:r>
              <a:rPr lang="ko-KR" altLang="en-US" sz="900" dirty="0" err="1"/>
              <a:t>Med</a:t>
            </a:r>
            <a:r>
              <a:rPr lang="ko-KR" altLang="en-US" sz="900" dirty="0"/>
              <a:t>. </a:t>
            </a:r>
            <a:r>
              <a:rPr lang="ko-KR" altLang="en-US" sz="900" dirty="0" err="1"/>
              <a:t>Oral</a:t>
            </a:r>
            <a:r>
              <a:rPr lang="ko-KR" altLang="en-US" sz="900" dirty="0"/>
              <a:t> </a:t>
            </a:r>
            <a:r>
              <a:rPr lang="ko-KR" altLang="en-US" sz="900" dirty="0" err="1"/>
              <a:t>Pathol</a:t>
            </a:r>
            <a:r>
              <a:rPr lang="ko-KR" altLang="en-US" sz="900" dirty="0"/>
              <a:t>. </a:t>
            </a:r>
            <a:r>
              <a:rPr lang="ko-KR" altLang="en-US" sz="900" dirty="0" err="1"/>
              <a:t>Oral</a:t>
            </a:r>
            <a:r>
              <a:rPr lang="ko-KR" altLang="en-US" sz="900" dirty="0"/>
              <a:t> </a:t>
            </a:r>
            <a:r>
              <a:rPr lang="ko-KR" altLang="en-US" sz="900" dirty="0" err="1"/>
              <a:t>Radiol</a:t>
            </a:r>
            <a:r>
              <a:rPr lang="ko-KR" altLang="en-US" sz="900" dirty="0"/>
              <a:t>. </a:t>
            </a:r>
            <a:r>
              <a:rPr lang="ko-KR" altLang="en-US" sz="900" dirty="0" err="1"/>
              <a:t>Endodontol</a:t>
            </a:r>
            <a:r>
              <a:rPr lang="ko-KR" altLang="en-US" sz="900" dirty="0"/>
              <a:t>. 2005, 100, 545–549. </a:t>
            </a:r>
            <a:endParaRPr lang="en-US" altLang="ko-KR" sz="900" dirty="0"/>
          </a:p>
          <a:p>
            <a:r>
              <a:rPr lang="ko-KR" altLang="en-US" sz="900" dirty="0" err="1"/>
              <a:t>Kang</a:t>
            </a:r>
            <a:r>
              <a:rPr lang="ko-KR" altLang="en-US" sz="900" dirty="0"/>
              <a:t>, </a:t>
            </a:r>
            <a:r>
              <a:rPr lang="ko-KR" altLang="en-US" sz="900" dirty="0" err="1"/>
              <a:t>F</a:t>
            </a:r>
            <a:r>
              <a:rPr lang="ko-KR" altLang="en-US" sz="900" dirty="0"/>
              <a:t>.; </a:t>
            </a:r>
            <a:r>
              <a:rPr lang="ko-KR" altLang="en-US" sz="900" dirty="0" err="1"/>
              <a:t>Sah</a:t>
            </a:r>
            <a:r>
              <a:rPr lang="ko-KR" altLang="en-US" sz="900" dirty="0"/>
              <a:t>, </a:t>
            </a:r>
            <a:r>
              <a:rPr lang="ko-KR" altLang="en-US" sz="900" dirty="0" err="1"/>
              <a:t>M</a:t>
            </a:r>
            <a:r>
              <a:rPr lang="ko-KR" altLang="en-US" sz="900" dirty="0"/>
              <a:t>.; </a:t>
            </a:r>
            <a:r>
              <a:rPr lang="ko-KR" altLang="en-US" sz="900" dirty="0" err="1"/>
              <a:t>Fei</a:t>
            </a:r>
            <a:r>
              <a:rPr lang="ko-KR" altLang="en-US" sz="900" dirty="0"/>
              <a:t>, </a:t>
            </a:r>
            <a:r>
              <a:rPr lang="ko-KR" altLang="en-US" sz="900" dirty="0" err="1"/>
              <a:t>G</a:t>
            </a:r>
            <a:r>
              <a:rPr lang="ko-KR" altLang="en-US" sz="900" dirty="0"/>
              <a:t>. </a:t>
            </a:r>
            <a:r>
              <a:rPr lang="ko-KR" altLang="en-US" sz="900" dirty="0" err="1"/>
              <a:t>Determining</a:t>
            </a:r>
            <a:r>
              <a:rPr lang="ko-KR" altLang="en-US" sz="900" dirty="0"/>
              <a:t> </a:t>
            </a:r>
            <a:r>
              <a:rPr lang="ko-KR" altLang="en-US" sz="900" dirty="0" err="1"/>
              <a:t>the</a:t>
            </a:r>
            <a:r>
              <a:rPr lang="ko-KR" altLang="en-US" sz="900" dirty="0"/>
              <a:t> </a:t>
            </a:r>
            <a:r>
              <a:rPr lang="ko-KR" altLang="en-US" sz="900" dirty="0" err="1"/>
              <a:t>risk</a:t>
            </a:r>
            <a:r>
              <a:rPr lang="ko-KR" altLang="en-US" sz="900" dirty="0"/>
              <a:t> </a:t>
            </a:r>
            <a:r>
              <a:rPr lang="ko-KR" altLang="en-US" sz="900" dirty="0" err="1"/>
              <a:t>relationship</a:t>
            </a:r>
            <a:r>
              <a:rPr lang="ko-KR" altLang="en-US" sz="900" dirty="0"/>
              <a:t> </a:t>
            </a:r>
            <a:r>
              <a:rPr lang="ko-KR" altLang="en-US" sz="900" dirty="0" err="1"/>
              <a:t>associated</a:t>
            </a:r>
            <a:r>
              <a:rPr lang="ko-KR" altLang="en-US" sz="900" dirty="0"/>
              <a:t> </a:t>
            </a:r>
            <a:r>
              <a:rPr lang="ko-KR" altLang="en-US" sz="900" dirty="0" err="1"/>
              <a:t>with</a:t>
            </a:r>
            <a:r>
              <a:rPr lang="ko-KR" altLang="en-US" sz="900" dirty="0"/>
              <a:t> </a:t>
            </a:r>
            <a:r>
              <a:rPr lang="ko-KR" altLang="en-US" sz="900" dirty="0" err="1"/>
              <a:t>inferior</a:t>
            </a:r>
            <a:r>
              <a:rPr lang="ko-KR" altLang="en-US" sz="900" dirty="0"/>
              <a:t> </a:t>
            </a:r>
            <a:r>
              <a:rPr lang="ko-KR" altLang="en-US" sz="900" dirty="0" err="1"/>
              <a:t>alveolar</a:t>
            </a:r>
            <a:r>
              <a:rPr lang="ko-KR" altLang="en-US" sz="900" dirty="0"/>
              <a:t> </a:t>
            </a:r>
            <a:r>
              <a:rPr lang="ko-KR" altLang="en-US" sz="900" dirty="0" err="1"/>
              <a:t>nerve</a:t>
            </a:r>
            <a:r>
              <a:rPr lang="ko-KR" altLang="en-US" sz="900" dirty="0"/>
              <a:t> </a:t>
            </a:r>
            <a:r>
              <a:rPr lang="ko-KR" altLang="en-US" sz="900" dirty="0" err="1"/>
              <a:t>injury</a:t>
            </a:r>
            <a:r>
              <a:rPr lang="ko-KR" altLang="en-US" sz="900" dirty="0"/>
              <a:t> </a:t>
            </a:r>
            <a:r>
              <a:rPr lang="ko-KR" altLang="en-US" sz="900" dirty="0" err="1"/>
              <a:t>following</a:t>
            </a:r>
            <a:r>
              <a:rPr lang="ko-KR" altLang="en-US" sz="900" dirty="0"/>
              <a:t> </a:t>
            </a:r>
            <a:r>
              <a:rPr lang="ko-KR" altLang="en-US" sz="900" dirty="0" err="1"/>
              <a:t>removal</a:t>
            </a:r>
            <a:r>
              <a:rPr lang="ko-KR" altLang="en-US" sz="900" dirty="0"/>
              <a:t> of </a:t>
            </a:r>
            <a:r>
              <a:rPr lang="ko-KR" altLang="en-US" sz="900" dirty="0" err="1"/>
              <a:t>mandibular</a:t>
            </a:r>
            <a:r>
              <a:rPr lang="ko-KR" altLang="en-US" sz="900" dirty="0"/>
              <a:t> </a:t>
            </a:r>
            <a:r>
              <a:rPr lang="ko-KR" altLang="en-US" sz="900" dirty="0" err="1"/>
              <a:t>third</a:t>
            </a:r>
            <a:r>
              <a:rPr lang="ko-KR" altLang="en-US" sz="900" dirty="0"/>
              <a:t> </a:t>
            </a:r>
            <a:r>
              <a:rPr lang="ko-KR" altLang="en-US" sz="900" dirty="0" err="1"/>
              <a:t>molar</a:t>
            </a:r>
            <a:r>
              <a:rPr lang="ko-KR" altLang="en-US" sz="900" dirty="0"/>
              <a:t> </a:t>
            </a:r>
            <a:r>
              <a:rPr lang="ko-KR" altLang="en-US" sz="900" dirty="0" err="1"/>
              <a:t>teeth</a:t>
            </a:r>
            <a:r>
              <a:rPr lang="ko-KR" altLang="en-US" sz="900" dirty="0"/>
              <a:t>: </a:t>
            </a:r>
            <a:r>
              <a:rPr lang="ko-KR" altLang="en-US" sz="900" dirty="0" err="1"/>
              <a:t>A</a:t>
            </a:r>
            <a:r>
              <a:rPr lang="ko-KR" altLang="en-US" sz="900" dirty="0"/>
              <a:t> </a:t>
            </a:r>
            <a:r>
              <a:rPr lang="ko-KR" altLang="en-US" sz="900" dirty="0" err="1"/>
              <a:t>systematic</a:t>
            </a:r>
            <a:r>
              <a:rPr lang="ko-KR" altLang="en-US" sz="900" dirty="0"/>
              <a:t> </a:t>
            </a:r>
            <a:r>
              <a:rPr lang="ko-KR" altLang="en-US" sz="900" dirty="0" err="1"/>
              <a:t>review</a:t>
            </a:r>
            <a:r>
              <a:rPr lang="ko-KR" altLang="en-US" sz="900" dirty="0"/>
              <a:t>. </a:t>
            </a:r>
            <a:r>
              <a:rPr lang="ko-KR" altLang="en-US" sz="900" dirty="0" err="1"/>
              <a:t>J</a:t>
            </a:r>
            <a:r>
              <a:rPr lang="ko-KR" altLang="en-US" sz="900" dirty="0"/>
              <a:t>. </a:t>
            </a:r>
            <a:r>
              <a:rPr lang="ko-KR" altLang="en-US" sz="900" dirty="0" err="1"/>
              <a:t>Stomatol</a:t>
            </a:r>
            <a:r>
              <a:rPr lang="ko-KR" altLang="en-US" sz="900" dirty="0"/>
              <a:t>. </a:t>
            </a:r>
            <a:r>
              <a:rPr lang="ko-KR" altLang="en-US" sz="900" dirty="0" err="1"/>
              <a:t>Oral</a:t>
            </a:r>
            <a:r>
              <a:rPr lang="ko-KR" altLang="en-US" sz="900" dirty="0"/>
              <a:t> </a:t>
            </a:r>
            <a:r>
              <a:rPr lang="ko-KR" altLang="en-US" sz="900" dirty="0" err="1"/>
              <a:t>Maxillofac</a:t>
            </a:r>
            <a:r>
              <a:rPr lang="ko-KR" altLang="en-US" sz="900" dirty="0"/>
              <a:t>. </a:t>
            </a:r>
            <a:r>
              <a:rPr lang="ko-KR" altLang="en-US" sz="900" dirty="0" err="1"/>
              <a:t>Surg</a:t>
            </a:r>
            <a:r>
              <a:rPr lang="ko-KR" altLang="en-US" sz="900" dirty="0"/>
              <a:t>. 2020, 121, 63–69.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1E3EF1A-C552-4E53-AE83-10EC99452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1561" y="3309539"/>
            <a:ext cx="1631749" cy="163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179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972ECE6-9462-6032-F13C-97526CEB3F60}"/>
              </a:ext>
            </a:extLst>
          </p:cNvPr>
          <p:cNvSpPr txBox="1"/>
          <p:nvPr/>
        </p:nvSpPr>
        <p:spPr>
          <a:xfrm>
            <a:off x="352485" y="403610"/>
            <a:ext cx="11487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Experiment_1</a:t>
            </a:r>
            <a:endParaRPr lang="en-US" altLang="ko-KR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79523B-F50C-A937-4C39-0626D7F161A4}"/>
              </a:ext>
            </a:extLst>
          </p:cNvPr>
          <p:cNvSpPr txBox="1"/>
          <p:nvPr/>
        </p:nvSpPr>
        <p:spPr>
          <a:xfrm>
            <a:off x="352485" y="1062419"/>
            <a:ext cx="11541642" cy="15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Method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Segmentation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제 </a:t>
            </a:r>
            <a:r>
              <a:rPr lang="en-US" altLang="ko-KR" sz="1600" dirty="0"/>
              <a:t>3 </a:t>
            </a:r>
            <a:r>
              <a:rPr lang="ko-KR" altLang="en-US" sz="1600" dirty="0"/>
              <a:t>대구치와 신경을 각각 분할하여 중복되는 영역</a:t>
            </a:r>
            <a:r>
              <a:rPr lang="en-US" altLang="ko-KR" sz="1600" dirty="0"/>
              <a:t>(</a:t>
            </a:r>
            <a:r>
              <a:rPr lang="ko-KR" altLang="en-US" sz="1600" dirty="0"/>
              <a:t>픽셀 수</a:t>
            </a:r>
            <a:r>
              <a:rPr lang="en-US" altLang="ko-KR" sz="1600"/>
              <a:t>)</a:t>
            </a:r>
            <a:r>
              <a:rPr lang="ko-KR" altLang="en-US" sz="1600"/>
              <a:t>에 </a:t>
            </a:r>
            <a:r>
              <a:rPr lang="ko-KR" altLang="en-US" sz="1600" dirty="0"/>
              <a:t>따라 </a:t>
            </a:r>
            <a:r>
              <a:rPr lang="en-US" altLang="ko-KR" sz="1600" dirty="0"/>
              <a:t>N.1, N.2, N.3</a:t>
            </a:r>
            <a:r>
              <a:rPr lang="ko-KR" altLang="en-US" sz="1600" dirty="0"/>
              <a:t>를 분류</a:t>
            </a:r>
            <a:endParaRPr lang="en-US" altLang="ko-KR" sz="16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8FD9CD-42EA-CC94-D12F-AFA5401A8D23}"/>
              </a:ext>
            </a:extLst>
          </p:cNvPr>
          <p:cNvCxnSpPr>
            <a:cxnSpLocks/>
          </p:cNvCxnSpPr>
          <p:nvPr/>
        </p:nvCxnSpPr>
        <p:spPr>
          <a:xfrm flipV="1">
            <a:off x="352485" y="898104"/>
            <a:ext cx="8743024" cy="29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EB34B224-6C5C-A35A-E483-05F55A01D1CF}"/>
              </a:ext>
            </a:extLst>
          </p:cNvPr>
          <p:cNvGrpSpPr/>
          <p:nvPr/>
        </p:nvGrpSpPr>
        <p:grpSpPr>
          <a:xfrm>
            <a:off x="1221166" y="3157629"/>
            <a:ext cx="9409471" cy="3365827"/>
            <a:chOff x="445526" y="2712914"/>
            <a:chExt cx="10791028" cy="3860019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4C224546-9D59-6FD0-D775-83884F7FE1B3}"/>
                </a:ext>
              </a:extLst>
            </p:cNvPr>
            <p:cNvGrpSpPr/>
            <p:nvPr/>
          </p:nvGrpSpPr>
          <p:grpSpPr>
            <a:xfrm>
              <a:off x="1616173" y="3020691"/>
              <a:ext cx="9620381" cy="3552242"/>
              <a:chOff x="1356852" y="3020691"/>
              <a:chExt cx="9620381" cy="3552242"/>
            </a:xfrm>
          </p:grpSpPr>
          <p:pic>
            <p:nvPicPr>
              <p:cNvPr id="12" name="그림 11" descr="실루엣이(가) 표시된 사진&#10;&#10;자동 생성된 설명">
                <a:extLst>
                  <a:ext uri="{FF2B5EF4-FFF2-40B4-BE49-F238E27FC236}">
                    <a16:creationId xmlns:a16="http://schemas.microsoft.com/office/drawing/2014/main" id="{E4143748-F28A-3840-E337-CECDEA04DA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56852" y="4217903"/>
                <a:ext cx="2300745" cy="1150373"/>
              </a:xfrm>
              <a:prstGeom prst="rect">
                <a:avLst/>
              </a:prstGeom>
            </p:spPr>
          </p:pic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E98C0060-B8A0-8F9D-70C1-E320F232E95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56852" y="5417526"/>
                <a:ext cx="2300745" cy="1150373"/>
              </a:xfrm>
              <a:prstGeom prst="rect">
                <a:avLst/>
              </a:prstGeom>
            </p:spPr>
          </p:pic>
          <p:pic>
            <p:nvPicPr>
              <p:cNvPr id="14" name="그림 13" descr="텍스트, 실내이(가) 표시된 사진&#10;&#10;자동 생성된 설명">
                <a:extLst>
                  <a:ext uri="{FF2B5EF4-FFF2-40B4-BE49-F238E27FC236}">
                    <a16:creationId xmlns:a16="http://schemas.microsoft.com/office/drawing/2014/main" id="{D647E344-C85F-72EB-C40F-F3F48A36B8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56852" y="3020694"/>
                <a:ext cx="2300748" cy="1150374"/>
              </a:xfrm>
              <a:prstGeom prst="rect">
                <a:avLst/>
              </a:prstGeom>
            </p:spPr>
          </p:pic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1231BF1F-D84C-BB44-87EE-375B9CEA2E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33193" y="3020693"/>
                <a:ext cx="2364285" cy="1150373"/>
              </a:xfrm>
              <a:prstGeom prst="rect">
                <a:avLst/>
              </a:prstGeom>
            </p:spPr>
          </p:pic>
          <p:pic>
            <p:nvPicPr>
              <p:cNvPr id="16" name="그림 15" descr="목도리이(가) 표시된 사진&#10;&#10;자동 생성된 설명">
                <a:extLst>
                  <a:ext uri="{FF2B5EF4-FFF2-40B4-BE49-F238E27FC236}">
                    <a16:creationId xmlns:a16="http://schemas.microsoft.com/office/drawing/2014/main" id="{75F5A86C-2137-760B-F797-FD5CA4C166C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33193" y="4217904"/>
                <a:ext cx="2364285" cy="1150373"/>
              </a:xfrm>
              <a:prstGeom prst="rect">
                <a:avLst/>
              </a:prstGeom>
            </p:spPr>
          </p:pic>
          <p:pic>
            <p:nvPicPr>
              <p:cNvPr id="17" name="그림 16">
                <a:extLst>
                  <a:ext uri="{FF2B5EF4-FFF2-40B4-BE49-F238E27FC236}">
                    <a16:creationId xmlns:a16="http://schemas.microsoft.com/office/drawing/2014/main" id="{90C1FC26-EE10-3298-4DC5-489B75B5B2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33193" y="5417526"/>
                <a:ext cx="2364285" cy="1150373"/>
              </a:xfrm>
              <a:prstGeom prst="rect">
                <a:avLst/>
              </a:prstGeom>
            </p:spPr>
          </p:pic>
          <p:pic>
            <p:nvPicPr>
              <p:cNvPr id="18" name="그림 17" descr="실루엣이(가) 표시된 사진&#10;&#10;자동 생성된 설명">
                <a:extLst>
                  <a:ext uri="{FF2B5EF4-FFF2-40B4-BE49-F238E27FC236}">
                    <a16:creationId xmlns:a16="http://schemas.microsoft.com/office/drawing/2014/main" id="{1191D934-8A43-C238-E26C-FB4BE89332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73071" y="5417526"/>
                <a:ext cx="2364284" cy="1150373"/>
              </a:xfrm>
              <a:prstGeom prst="rect">
                <a:avLst/>
              </a:prstGeom>
            </p:spPr>
          </p:pic>
          <p:pic>
            <p:nvPicPr>
              <p:cNvPr id="19" name="그림 18" descr="실루엣이(가) 표시된 사진&#10;&#10;자동 생성된 설명">
                <a:extLst>
                  <a:ext uri="{FF2B5EF4-FFF2-40B4-BE49-F238E27FC236}">
                    <a16:creationId xmlns:a16="http://schemas.microsoft.com/office/drawing/2014/main" id="{BB3B43FA-7462-C514-EF7C-C0F0465178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73071" y="4217905"/>
                <a:ext cx="2364284" cy="1150372"/>
              </a:xfrm>
              <a:prstGeom prst="rect">
                <a:avLst/>
              </a:prstGeom>
            </p:spPr>
          </p:pic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4C3E3C8E-A1AB-A1D6-92CD-A8F773A9C85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73071" y="3020693"/>
                <a:ext cx="2364284" cy="1150372"/>
              </a:xfrm>
              <a:prstGeom prst="rect">
                <a:avLst/>
              </a:prstGeom>
            </p:spPr>
          </p:pic>
          <p:pic>
            <p:nvPicPr>
              <p:cNvPr id="21" name="그림 20" descr="흐림이(가) 표시된 사진&#10;&#10;자동 생성된 설명">
                <a:extLst>
                  <a:ext uri="{FF2B5EF4-FFF2-40B4-BE49-F238E27FC236}">
                    <a16:creationId xmlns:a16="http://schemas.microsoft.com/office/drawing/2014/main" id="{F1EDC07F-9BB8-74CB-A87C-5F40ED3C04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12948" y="3020691"/>
                <a:ext cx="2364284" cy="1150373"/>
              </a:xfrm>
              <a:prstGeom prst="rect">
                <a:avLst/>
              </a:prstGeom>
            </p:spPr>
          </p:pic>
          <p:pic>
            <p:nvPicPr>
              <p:cNvPr id="22" name="그림 21" descr="목도리이(가) 표시된 사진&#10;&#10;자동 생성된 설명">
                <a:extLst>
                  <a:ext uri="{FF2B5EF4-FFF2-40B4-BE49-F238E27FC236}">
                    <a16:creationId xmlns:a16="http://schemas.microsoft.com/office/drawing/2014/main" id="{FD6304DA-B646-2E60-6A1A-25EF59EF0D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12947" y="4217903"/>
                <a:ext cx="2364284" cy="1150373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852E531A-5639-D1BA-C367-3E7AB318A7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612946" y="5422559"/>
                <a:ext cx="2364287" cy="1150374"/>
              </a:xfrm>
              <a:prstGeom prst="rect">
                <a:avLst/>
              </a:prstGeom>
            </p:spPr>
          </p:pic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C972117-6009-DF6D-E21A-D2C9D97B5663}"/>
                </a:ext>
              </a:extLst>
            </p:cNvPr>
            <p:cNvSpPr txBox="1"/>
            <p:nvPr/>
          </p:nvSpPr>
          <p:spPr>
            <a:xfrm>
              <a:off x="2088371" y="2712914"/>
              <a:ext cx="1345053" cy="317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/>
                <a:t>Image</a:t>
              </a:r>
              <a:r>
                <a:rPr lang="ko-KR" altLang="en-US" sz="1200" b="1" dirty="0"/>
                <a:t> </a:t>
              </a:r>
              <a:r>
                <a:rPr lang="en-US" altLang="ko-KR" sz="1200" b="1" dirty="0"/>
                <a:t>1</a:t>
              </a:r>
              <a:endParaRPr lang="ko-KR" altLang="en-US" sz="1200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206C305-2842-D908-85EF-B560A34263AB}"/>
                </a:ext>
              </a:extLst>
            </p:cNvPr>
            <p:cNvSpPr txBox="1"/>
            <p:nvPr/>
          </p:nvSpPr>
          <p:spPr>
            <a:xfrm>
              <a:off x="4502129" y="2712914"/>
              <a:ext cx="1345053" cy="317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/>
                <a:t>Image</a:t>
              </a:r>
              <a:r>
                <a:rPr lang="ko-KR" altLang="en-US" sz="1200" b="1" dirty="0"/>
                <a:t> </a:t>
              </a:r>
              <a:r>
                <a:rPr lang="en-US" altLang="ko-KR" sz="1200" b="1" dirty="0"/>
                <a:t>2</a:t>
              </a:r>
              <a:endParaRPr lang="ko-KR" altLang="en-US" sz="1200" b="1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E1B4659-2AE0-32F0-D3E7-F091A10D2EB2}"/>
                </a:ext>
              </a:extLst>
            </p:cNvPr>
            <p:cNvSpPr txBox="1"/>
            <p:nvPr/>
          </p:nvSpPr>
          <p:spPr>
            <a:xfrm>
              <a:off x="6915887" y="2712914"/>
              <a:ext cx="1345053" cy="317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/>
                <a:t>Image</a:t>
              </a:r>
              <a:r>
                <a:rPr lang="ko-KR" altLang="en-US" sz="1200" b="1" dirty="0"/>
                <a:t> </a:t>
              </a:r>
              <a:r>
                <a:rPr lang="en-US" altLang="ko-KR" sz="1200" b="1" dirty="0"/>
                <a:t>3</a:t>
              </a:r>
              <a:endParaRPr lang="ko-KR" altLang="en-US" sz="1200" b="1" dirty="0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54BD1F8-A1C6-9BE1-F7A4-69E2EAA543F7}"/>
                </a:ext>
              </a:extLst>
            </p:cNvPr>
            <p:cNvSpPr txBox="1"/>
            <p:nvPr/>
          </p:nvSpPr>
          <p:spPr>
            <a:xfrm>
              <a:off x="9381883" y="2712914"/>
              <a:ext cx="1345053" cy="317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/>
                <a:t>Image</a:t>
              </a:r>
              <a:r>
                <a:rPr lang="ko-KR" altLang="en-US" sz="1200" b="1" dirty="0"/>
                <a:t> </a:t>
              </a:r>
              <a:r>
                <a:rPr lang="en-US" altLang="ko-KR" sz="1200" b="1" dirty="0"/>
                <a:t>4</a:t>
              </a:r>
              <a:endParaRPr lang="ko-KR" altLang="en-US" sz="1200" b="1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70BA436-98C7-FB61-47F2-8E2E444E7387}"/>
                </a:ext>
              </a:extLst>
            </p:cNvPr>
            <p:cNvSpPr txBox="1"/>
            <p:nvPr/>
          </p:nvSpPr>
          <p:spPr>
            <a:xfrm>
              <a:off x="501445" y="3441988"/>
              <a:ext cx="1114728" cy="317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/>
                <a:t>panorama</a:t>
              </a:r>
              <a:endParaRPr lang="ko-KR" altLang="en-US" sz="1200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20889FD-941A-A4E1-ACFC-A018690D6C6C}"/>
                </a:ext>
              </a:extLst>
            </p:cNvPr>
            <p:cNvSpPr txBox="1"/>
            <p:nvPr/>
          </p:nvSpPr>
          <p:spPr>
            <a:xfrm>
              <a:off x="501445" y="4639200"/>
              <a:ext cx="1114728" cy="317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/>
                <a:t>신경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B99657A-6A19-C564-BDF2-DD727E32D3F7}"/>
                </a:ext>
              </a:extLst>
            </p:cNvPr>
            <p:cNvSpPr txBox="1"/>
            <p:nvPr/>
          </p:nvSpPr>
          <p:spPr>
            <a:xfrm>
              <a:off x="445526" y="5844615"/>
              <a:ext cx="1170647" cy="3176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/>
                <a:t>제 </a:t>
              </a:r>
              <a:r>
                <a:rPr lang="en-US" altLang="ko-KR" sz="1200" b="1" dirty="0"/>
                <a:t>3 </a:t>
              </a:r>
              <a:r>
                <a:rPr lang="ko-KR" altLang="en-US" sz="1200" b="1" dirty="0"/>
                <a:t>대구치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8335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972ECE6-9462-6032-F13C-97526CEB3F60}"/>
              </a:ext>
            </a:extLst>
          </p:cNvPr>
          <p:cNvSpPr txBox="1"/>
          <p:nvPr/>
        </p:nvSpPr>
        <p:spPr>
          <a:xfrm>
            <a:off x="352485" y="403610"/>
            <a:ext cx="11487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Experiment_1</a:t>
            </a:r>
            <a:endParaRPr lang="en-US" altLang="ko-KR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79523B-F50C-A937-4C39-0626D7F161A4}"/>
              </a:ext>
            </a:extLst>
          </p:cNvPr>
          <p:cNvSpPr txBox="1"/>
          <p:nvPr/>
        </p:nvSpPr>
        <p:spPr>
          <a:xfrm>
            <a:off x="352485" y="1062419"/>
            <a:ext cx="11541642" cy="26300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Results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Model: Unet for molar, Unet for nerve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Evaluation Metrics : DSC(Dice score coefficient)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lvl="1">
              <a:lnSpc>
                <a:spcPct val="150000"/>
              </a:lnSpc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 </a:t>
            </a:r>
            <a:r>
              <a:rPr lang="ko-KR" altLang="en-US" sz="1600" dirty="0"/>
              <a:t>이미지 별 </a:t>
            </a:r>
            <a:r>
              <a:rPr lang="en-US" altLang="ko-KR" sz="1600" dirty="0"/>
              <a:t>overlap</a:t>
            </a:r>
            <a:r>
              <a:rPr lang="ko-KR" altLang="en-US" sz="1600" dirty="0"/>
              <a:t> 부분 확인</a:t>
            </a:r>
            <a:endParaRPr lang="en-US" altLang="ko-KR" sz="16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8FD9CD-42EA-CC94-D12F-AFA5401A8D23}"/>
              </a:ext>
            </a:extLst>
          </p:cNvPr>
          <p:cNvCxnSpPr>
            <a:cxnSpLocks/>
          </p:cNvCxnSpPr>
          <p:nvPr/>
        </p:nvCxnSpPr>
        <p:spPr>
          <a:xfrm flipV="1">
            <a:off x="352485" y="898104"/>
            <a:ext cx="8743024" cy="29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8E3136C1-9372-27A2-F6E5-838F4CCC07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9644946"/>
              </p:ext>
            </p:extLst>
          </p:nvPr>
        </p:nvGraphicFramePr>
        <p:xfrm>
          <a:off x="3393767" y="2377426"/>
          <a:ext cx="5404466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2233">
                  <a:extLst>
                    <a:ext uri="{9D8B030D-6E8A-4147-A177-3AD203B41FA5}">
                      <a16:colId xmlns:a16="http://schemas.microsoft.com/office/drawing/2014/main" val="887097125"/>
                    </a:ext>
                  </a:extLst>
                </a:gridCol>
                <a:gridCol w="2702233">
                  <a:extLst>
                    <a:ext uri="{9D8B030D-6E8A-4147-A177-3AD203B41FA5}">
                      <a16:colId xmlns:a16="http://schemas.microsoft.com/office/drawing/2014/main" val="42362010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Model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DSC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97056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Unet(molar)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0.9187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09118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Unet(nerve)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0.7651</a:t>
                      </a:r>
                      <a:endParaRPr lang="ko-KR" alt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889791"/>
                  </a:ext>
                </a:extLst>
              </a:tr>
            </a:tbl>
          </a:graphicData>
        </a:graphic>
      </p:graphicFrame>
      <p:pic>
        <p:nvPicPr>
          <p:cNvPr id="3" name="그림 2">
            <a:extLst>
              <a:ext uri="{FF2B5EF4-FFF2-40B4-BE49-F238E27FC236}">
                <a16:creationId xmlns:a16="http://schemas.microsoft.com/office/drawing/2014/main" id="{B986BB47-0050-6770-A755-464E2C3EA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0811" y="3692434"/>
            <a:ext cx="8526732" cy="2813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107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972ECE6-9462-6032-F13C-97526CEB3F60}"/>
              </a:ext>
            </a:extLst>
          </p:cNvPr>
          <p:cNvSpPr txBox="1"/>
          <p:nvPr/>
        </p:nvSpPr>
        <p:spPr>
          <a:xfrm>
            <a:off x="352485" y="403610"/>
            <a:ext cx="11487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Experiment_1</a:t>
            </a:r>
            <a:endParaRPr lang="en-US" altLang="ko-KR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79523B-F50C-A937-4C39-0626D7F161A4}"/>
              </a:ext>
            </a:extLst>
          </p:cNvPr>
          <p:cNvSpPr txBox="1"/>
          <p:nvPr/>
        </p:nvSpPr>
        <p:spPr>
          <a:xfrm>
            <a:off x="352485" y="1062419"/>
            <a:ext cx="11541642" cy="26419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Results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모든 </a:t>
            </a:r>
            <a:r>
              <a:rPr lang="en-US" altLang="ko-KR" sz="1600" dirty="0"/>
              <a:t>mask </a:t>
            </a:r>
            <a:r>
              <a:rPr lang="ko-KR" altLang="en-US" sz="1600" dirty="0"/>
              <a:t>이미지를 통해 </a:t>
            </a:r>
            <a:r>
              <a:rPr lang="en-US" altLang="ko-KR" sz="1600" dirty="0"/>
              <a:t>N.1, N.2, N.3</a:t>
            </a:r>
            <a:r>
              <a:rPr lang="ko-KR" altLang="en-US" sz="1600" dirty="0"/>
              <a:t>의 </a:t>
            </a:r>
            <a:r>
              <a:rPr lang="en-US" altLang="ko-KR" sz="1600" dirty="0"/>
              <a:t>overlap </a:t>
            </a:r>
            <a:r>
              <a:rPr lang="ko-KR" altLang="en-US" sz="1600" dirty="0"/>
              <a:t>픽셀 수의 평균을 계산하여 </a:t>
            </a:r>
            <a:r>
              <a:rPr lang="en-US" altLang="ko-KR" sz="1600" dirty="0"/>
              <a:t>Threshold</a:t>
            </a:r>
            <a:r>
              <a:rPr lang="ko-KR" altLang="en-US" sz="1600" dirty="0"/>
              <a:t>를 설정</a:t>
            </a: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If</a:t>
            </a:r>
            <a:r>
              <a:rPr lang="ko-KR" altLang="en-US" sz="1200" dirty="0"/>
              <a:t> </a:t>
            </a:r>
            <a:r>
              <a:rPr lang="en-US" altLang="ko-KR" sz="1200" dirty="0"/>
              <a:t>n&lt; 0</a:t>
            </a:r>
            <a:r>
              <a:rPr lang="ko-KR" altLang="en-US" sz="1200" dirty="0"/>
              <a:t> </a:t>
            </a:r>
            <a:r>
              <a:rPr lang="en-US" altLang="ko-KR" sz="1200" dirty="0"/>
              <a:t>-&gt;</a:t>
            </a:r>
            <a:r>
              <a:rPr lang="ko-KR" altLang="en-US" sz="1200" dirty="0"/>
              <a:t> </a:t>
            </a:r>
            <a:r>
              <a:rPr lang="en-US" altLang="ko-KR" sz="1200" dirty="0"/>
              <a:t>N.1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/>
              <a:t>Elif</a:t>
            </a:r>
            <a:r>
              <a:rPr lang="en-US" altLang="ko-KR" sz="1200" dirty="0"/>
              <a:t> n&lt;16000 -&gt; N.2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Else -&gt;N.3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Accuracy : </a:t>
            </a:r>
            <a:r>
              <a:rPr lang="en-US" altLang="ko-KR" sz="1200" b="1" dirty="0"/>
              <a:t>70.50%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8FD9CD-42EA-CC94-D12F-AFA5401A8D23}"/>
              </a:ext>
            </a:extLst>
          </p:cNvPr>
          <p:cNvCxnSpPr>
            <a:cxnSpLocks/>
          </p:cNvCxnSpPr>
          <p:nvPr/>
        </p:nvCxnSpPr>
        <p:spPr>
          <a:xfrm flipV="1">
            <a:off x="352485" y="898104"/>
            <a:ext cx="8743024" cy="29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7AF24621-7CCB-F491-81C8-4C726A49B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575" y="2006594"/>
            <a:ext cx="4648849" cy="23815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DBC900B-C0C7-32A7-6F59-3CAA9F34C55B}"/>
              </a:ext>
            </a:extLst>
          </p:cNvPr>
          <p:cNvSpPr txBox="1"/>
          <p:nvPr/>
        </p:nvSpPr>
        <p:spPr>
          <a:xfrm>
            <a:off x="4382125" y="2539747"/>
            <a:ext cx="3265898" cy="1164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If</a:t>
            </a:r>
            <a:r>
              <a:rPr lang="ko-KR" altLang="en-US" sz="1200" dirty="0"/>
              <a:t> </a:t>
            </a:r>
            <a:r>
              <a:rPr lang="en-US" altLang="ko-KR" sz="1200" dirty="0"/>
              <a:t>n&lt;300</a:t>
            </a:r>
            <a:r>
              <a:rPr lang="ko-KR" altLang="en-US" sz="1200" dirty="0"/>
              <a:t> </a:t>
            </a:r>
            <a:r>
              <a:rPr lang="en-US" altLang="ko-KR" sz="1200" dirty="0"/>
              <a:t>-&gt;</a:t>
            </a:r>
            <a:r>
              <a:rPr lang="ko-KR" altLang="en-US" sz="1200" dirty="0"/>
              <a:t> </a:t>
            </a:r>
            <a:r>
              <a:rPr lang="en-US" altLang="ko-KR" sz="1200" dirty="0"/>
              <a:t>N.1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/>
              <a:t>Elif</a:t>
            </a:r>
            <a:r>
              <a:rPr lang="en-US" altLang="ko-KR" sz="1200" dirty="0"/>
              <a:t> n&lt;16000 -&gt; N.2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Else -&gt;N.3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Accuracy : 70.39%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F6585E-87FE-179E-955D-F92A7D780A35}"/>
              </a:ext>
            </a:extLst>
          </p:cNvPr>
          <p:cNvSpPr txBox="1"/>
          <p:nvPr/>
        </p:nvSpPr>
        <p:spPr>
          <a:xfrm>
            <a:off x="8138126" y="2539747"/>
            <a:ext cx="3265898" cy="11646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If</a:t>
            </a:r>
            <a:r>
              <a:rPr lang="ko-KR" altLang="en-US" sz="1200" dirty="0"/>
              <a:t> </a:t>
            </a:r>
            <a:r>
              <a:rPr lang="en-US" altLang="ko-KR" sz="1200" dirty="0"/>
              <a:t>n&lt;300</a:t>
            </a:r>
            <a:r>
              <a:rPr lang="ko-KR" altLang="en-US" sz="1200" dirty="0"/>
              <a:t> </a:t>
            </a:r>
            <a:r>
              <a:rPr lang="en-US" altLang="ko-KR" sz="1200" dirty="0"/>
              <a:t>-&gt;</a:t>
            </a:r>
            <a:r>
              <a:rPr lang="ko-KR" altLang="en-US" sz="1200" dirty="0"/>
              <a:t> </a:t>
            </a:r>
            <a:r>
              <a:rPr lang="en-US" altLang="ko-KR" sz="1200" dirty="0"/>
              <a:t>N.1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 err="1"/>
              <a:t>Elif</a:t>
            </a:r>
            <a:r>
              <a:rPr lang="en-US" altLang="ko-KR" sz="1200" dirty="0"/>
              <a:t> n&lt;12000 -&gt; N.2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Else -&gt;N.3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dirty="0"/>
              <a:t>Accuracy : 70.39%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BF396BA7-F740-1597-DF69-BCB8CE8A18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98" y="3723412"/>
            <a:ext cx="3111411" cy="1935671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78E74685-70DA-BA74-092B-A5F93CF646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6281" y="3723412"/>
            <a:ext cx="3155509" cy="1935671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1775E44-EB41-B2D7-F239-885F37FB49A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6511" y="3723412"/>
            <a:ext cx="3170118" cy="1935671"/>
          </a:xfrm>
          <a:prstGeom prst="rect">
            <a:avLst/>
          </a:prstGeom>
        </p:spPr>
      </p:pic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33F48A98-01D6-E03D-CD04-DEE40553FF51}"/>
              </a:ext>
            </a:extLst>
          </p:cNvPr>
          <p:cNvCxnSpPr/>
          <p:nvPr/>
        </p:nvCxnSpPr>
        <p:spPr>
          <a:xfrm>
            <a:off x="3798094" y="6356350"/>
            <a:ext cx="38862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4B289720-BA85-E954-5D94-94572A4478E5}"/>
              </a:ext>
            </a:extLst>
          </p:cNvPr>
          <p:cNvCxnSpPr/>
          <p:nvPr/>
        </p:nvCxnSpPr>
        <p:spPr>
          <a:xfrm>
            <a:off x="4171950" y="6159500"/>
            <a:ext cx="1003300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71161F7B-3E0B-637C-2DBD-C9FE0684C2BA}"/>
              </a:ext>
            </a:extLst>
          </p:cNvPr>
          <p:cNvCxnSpPr>
            <a:cxnSpLocks/>
          </p:cNvCxnSpPr>
          <p:nvPr/>
        </p:nvCxnSpPr>
        <p:spPr>
          <a:xfrm>
            <a:off x="5175250" y="6159500"/>
            <a:ext cx="0" cy="19685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995923D5-709F-2C05-9C16-01B974C5038F}"/>
              </a:ext>
            </a:extLst>
          </p:cNvPr>
          <p:cNvCxnSpPr>
            <a:cxnSpLocks/>
          </p:cNvCxnSpPr>
          <p:nvPr/>
        </p:nvCxnSpPr>
        <p:spPr>
          <a:xfrm>
            <a:off x="5175250" y="6159500"/>
            <a:ext cx="2023269" cy="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75A517B0-CFEA-821A-FDFB-BEB22D4AEBF4}"/>
              </a:ext>
            </a:extLst>
          </p:cNvPr>
          <p:cNvCxnSpPr>
            <a:cxnSpLocks/>
          </p:cNvCxnSpPr>
          <p:nvPr/>
        </p:nvCxnSpPr>
        <p:spPr>
          <a:xfrm>
            <a:off x="6244431" y="6159500"/>
            <a:ext cx="0" cy="196850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5D8B4D-000C-0266-2F4C-FEEB02AD53ED}"/>
              </a:ext>
            </a:extLst>
          </p:cNvPr>
          <p:cNvSpPr txBox="1"/>
          <p:nvPr/>
        </p:nvSpPr>
        <p:spPr>
          <a:xfrm>
            <a:off x="4436667" y="6133983"/>
            <a:ext cx="4738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N.1</a:t>
            </a:r>
            <a:endParaRPr lang="ko-KR" altLang="en-US" sz="105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F96B6D1-ADCE-E54F-9C4D-CE4FAABD10A0}"/>
              </a:ext>
            </a:extLst>
          </p:cNvPr>
          <p:cNvSpPr txBox="1"/>
          <p:nvPr/>
        </p:nvSpPr>
        <p:spPr>
          <a:xfrm>
            <a:off x="5472906" y="6133983"/>
            <a:ext cx="4738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N.2</a:t>
            </a:r>
            <a:endParaRPr lang="ko-KR" altLang="en-US" sz="105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12F60D6-7488-6174-13AD-662E1457EB54}"/>
              </a:ext>
            </a:extLst>
          </p:cNvPr>
          <p:cNvSpPr txBox="1"/>
          <p:nvPr/>
        </p:nvSpPr>
        <p:spPr>
          <a:xfrm>
            <a:off x="6484542" y="6133983"/>
            <a:ext cx="4738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N.3</a:t>
            </a:r>
            <a:endParaRPr lang="ko-KR" altLang="en-US" sz="1050" dirty="0"/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8D304D64-A6AF-FE28-76AE-90857C9B00CE}"/>
              </a:ext>
            </a:extLst>
          </p:cNvPr>
          <p:cNvSpPr/>
          <p:nvPr/>
        </p:nvSpPr>
        <p:spPr>
          <a:xfrm>
            <a:off x="5148250" y="6329351"/>
            <a:ext cx="54000" cy="5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63C01B55-A1A6-BC42-7B6D-C57511F0DEB8}"/>
              </a:ext>
            </a:extLst>
          </p:cNvPr>
          <p:cNvSpPr/>
          <p:nvPr/>
        </p:nvSpPr>
        <p:spPr>
          <a:xfrm>
            <a:off x="6217431" y="6329351"/>
            <a:ext cx="54000" cy="54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CB5A28E-4FCD-6992-A1CF-96B2D3C3A49C}"/>
              </a:ext>
            </a:extLst>
          </p:cNvPr>
          <p:cNvSpPr txBox="1"/>
          <p:nvPr/>
        </p:nvSpPr>
        <p:spPr>
          <a:xfrm>
            <a:off x="4938316" y="6410350"/>
            <a:ext cx="4738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300</a:t>
            </a:r>
            <a:endParaRPr lang="ko-KR" altLang="en-US" sz="105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6AFF195-0C50-DE64-547A-F2BEFB540086}"/>
              </a:ext>
            </a:extLst>
          </p:cNvPr>
          <p:cNvSpPr txBox="1"/>
          <p:nvPr/>
        </p:nvSpPr>
        <p:spPr>
          <a:xfrm>
            <a:off x="5859859" y="6410350"/>
            <a:ext cx="769144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050" dirty="0"/>
              <a:t>16000</a:t>
            </a:r>
            <a:endParaRPr lang="ko-KR" altLang="en-US" sz="105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2051D12-2E77-FBE8-8110-1BDC1D83F4D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11841" y="6028309"/>
            <a:ext cx="3698692" cy="764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671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972ECE6-9462-6032-F13C-97526CEB3F60}"/>
              </a:ext>
            </a:extLst>
          </p:cNvPr>
          <p:cNvSpPr txBox="1"/>
          <p:nvPr/>
        </p:nvSpPr>
        <p:spPr>
          <a:xfrm>
            <a:off x="352485" y="403610"/>
            <a:ext cx="11487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Experiment_1</a:t>
            </a:r>
            <a:endParaRPr lang="en-US" altLang="ko-KR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79523B-F50C-A937-4C39-0626D7F161A4}"/>
              </a:ext>
            </a:extLst>
          </p:cNvPr>
          <p:cNvSpPr txBox="1"/>
          <p:nvPr/>
        </p:nvSpPr>
        <p:spPr>
          <a:xfrm>
            <a:off x="352485" y="1062419"/>
            <a:ext cx="11541642" cy="37380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Future works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신경을 어느 정도 가로지르는지에 대한 기준을 제시하여 신경 손상 가능도를 </a:t>
            </a:r>
            <a:r>
              <a:rPr lang="en-US" altLang="ko-KR" sz="1600" dirty="0"/>
              <a:t>3</a:t>
            </a:r>
            <a:r>
              <a:rPr lang="ko-KR" altLang="en-US" sz="1600" dirty="0"/>
              <a:t>단계로 분류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b="1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Open-CV</a:t>
            </a:r>
            <a:r>
              <a:rPr lang="ko-KR" altLang="en-US" sz="1600" dirty="0"/>
              <a:t>를 활용하여 다음과 같이 분류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1) </a:t>
            </a:r>
            <a:r>
              <a:rPr lang="ko-KR" altLang="en-US" sz="1600" dirty="0"/>
              <a:t>제 </a:t>
            </a:r>
            <a:r>
              <a:rPr lang="en-US" altLang="ko-KR" sz="1600" dirty="0"/>
              <a:t>3 </a:t>
            </a:r>
            <a:r>
              <a:rPr lang="ko-KR" altLang="en-US" sz="1600" dirty="0"/>
              <a:t>대구치 </a:t>
            </a:r>
            <a:r>
              <a:rPr lang="en-US" altLang="ko-KR" sz="1600" dirty="0"/>
              <a:t>mask</a:t>
            </a:r>
            <a:r>
              <a:rPr lang="ko-KR" altLang="en-US" sz="1600" dirty="0"/>
              <a:t>와 신경 </a:t>
            </a:r>
            <a:r>
              <a:rPr lang="en-US" altLang="ko-KR" sz="1600" dirty="0"/>
              <a:t>mask</a:t>
            </a:r>
            <a:r>
              <a:rPr lang="ko-KR" altLang="en-US" sz="1600" dirty="0"/>
              <a:t>를 동시 출력</a:t>
            </a:r>
            <a:r>
              <a:rPr lang="en-US" altLang="ko-KR" sz="1600" dirty="0"/>
              <a:t> </a:t>
            </a:r>
            <a:r>
              <a:rPr lang="ko-KR" altLang="en-US" sz="1600" dirty="0"/>
              <a:t>했을 때</a:t>
            </a:r>
            <a:r>
              <a:rPr lang="en-US" altLang="ko-KR" sz="1600" dirty="0"/>
              <a:t>, </a:t>
            </a:r>
            <a:r>
              <a:rPr lang="ko-KR" altLang="en-US" sz="1600" dirty="0"/>
              <a:t>신경이 둘 이상으로 나뉘면 </a:t>
            </a:r>
            <a:r>
              <a:rPr lang="en-US" altLang="ko-KR" sz="1600" dirty="0"/>
              <a:t>N.3</a:t>
            </a:r>
            <a:r>
              <a:rPr lang="ko-KR" altLang="en-US" sz="1600" dirty="0"/>
              <a:t>으로 분류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2) </a:t>
            </a:r>
            <a:r>
              <a:rPr lang="ko-KR" altLang="en-US" sz="1600" dirty="0"/>
              <a:t>나뉘지 않았을 경우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overlap </a:t>
            </a:r>
            <a:r>
              <a:rPr lang="ko-KR" altLang="en-US" sz="1600" dirty="0"/>
              <a:t>부분의 면적이 존재하면 </a:t>
            </a:r>
            <a:r>
              <a:rPr lang="en-US" altLang="ko-KR" sz="1600" dirty="0"/>
              <a:t>N.2</a:t>
            </a:r>
            <a:r>
              <a:rPr lang="ko-KR" altLang="en-US" sz="1600" dirty="0"/>
              <a:t>으로 분류</a:t>
            </a:r>
            <a:endParaRPr lang="en-US" altLang="ko-KR" sz="1600" dirty="0"/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3) overlap </a:t>
            </a:r>
            <a:r>
              <a:rPr lang="ko-KR" altLang="en-US" sz="1600" dirty="0"/>
              <a:t>부분의 면적이 존재하지 않으면 </a:t>
            </a:r>
            <a:r>
              <a:rPr lang="en-US" altLang="ko-KR" sz="1600" dirty="0"/>
              <a:t>N.1</a:t>
            </a:r>
            <a:r>
              <a:rPr lang="ko-KR" altLang="en-US" sz="1600" dirty="0"/>
              <a:t>으로 분류</a:t>
            </a:r>
            <a:endParaRPr lang="en-US" altLang="ko-KR" sz="16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8FD9CD-42EA-CC94-D12F-AFA5401A8D23}"/>
              </a:ext>
            </a:extLst>
          </p:cNvPr>
          <p:cNvCxnSpPr>
            <a:cxnSpLocks/>
          </p:cNvCxnSpPr>
          <p:nvPr/>
        </p:nvCxnSpPr>
        <p:spPr>
          <a:xfrm flipV="1">
            <a:off x="352485" y="898104"/>
            <a:ext cx="8743024" cy="29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C4363519-7EF3-7F0A-8F9C-5A43FC782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8822" y="2051312"/>
            <a:ext cx="3374356" cy="120057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5DA1B2B-3ABA-4BCE-B013-2642AD13D1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7209" y="5015054"/>
            <a:ext cx="3773090" cy="154853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53EF9DB-80C0-4B7A-7D60-DA4D9F167B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4979681"/>
            <a:ext cx="4449100" cy="161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77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972ECE6-9462-6032-F13C-97526CEB3F60}"/>
              </a:ext>
            </a:extLst>
          </p:cNvPr>
          <p:cNvSpPr txBox="1"/>
          <p:nvPr/>
        </p:nvSpPr>
        <p:spPr>
          <a:xfrm>
            <a:off x="352485" y="403610"/>
            <a:ext cx="11487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Experiment_2</a:t>
            </a:r>
            <a:endParaRPr lang="en-US" altLang="ko-KR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79523B-F50C-A937-4C39-0626D7F161A4}"/>
              </a:ext>
            </a:extLst>
          </p:cNvPr>
          <p:cNvSpPr txBox="1"/>
          <p:nvPr/>
        </p:nvSpPr>
        <p:spPr>
          <a:xfrm>
            <a:off x="352485" y="1062419"/>
            <a:ext cx="11541642" cy="18913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Method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Object detection</a:t>
            </a:r>
            <a:endParaRPr lang="en-US" altLang="ko-KR" sz="1600" dirty="0"/>
          </a:p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신경과 제 </a:t>
            </a:r>
            <a:r>
              <a:rPr lang="en-US" altLang="ko-KR" sz="1600" dirty="0"/>
              <a:t>3 </a:t>
            </a:r>
            <a:r>
              <a:rPr lang="ko-KR" altLang="en-US" sz="1600" dirty="0"/>
              <a:t>대구치 영역을 합쳐서 하나의 </a:t>
            </a:r>
            <a:r>
              <a:rPr lang="en-US" altLang="ko-KR" sz="1600" dirty="0"/>
              <a:t>class</a:t>
            </a:r>
            <a:r>
              <a:rPr lang="ko-KR" altLang="en-US" sz="1600" dirty="0"/>
              <a:t>로 간주</a:t>
            </a:r>
            <a:endParaRPr lang="en-US" altLang="ko-KR" sz="1600" dirty="0"/>
          </a:p>
          <a:p>
            <a:pPr marL="1657350" lvl="3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N.1, N.2, N.3</a:t>
            </a:r>
            <a:r>
              <a:rPr lang="ko-KR" altLang="en-US" sz="1600" dirty="0"/>
              <a:t>을 </a:t>
            </a:r>
            <a:r>
              <a:rPr lang="en-US" altLang="ko-KR" sz="1600" dirty="0"/>
              <a:t>object class</a:t>
            </a:r>
            <a:r>
              <a:rPr lang="ko-KR" altLang="en-US" sz="1600" dirty="0"/>
              <a:t>로 사용</a:t>
            </a:r>
            <a:endParaRPr lang="en-US" altLang="ko-KR" sz="1600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8FD9CD-42EA-CC94-D12F-AFA5401A8D23}"/>
              </a:ext>
            </a:extLst>
          </p:cNvPr>
          <p:cNvCxnSpPr>
            <a:cxnSpLocks/>
          </p:cNvCxnSpPr>
          <p:nvPr/>
        </p:nvCxnSpPr>
        <p:spPr>
          <a:xfrm flipV="1">
            <a:off x="352485" y="898104"/>
            <a:ext cx="8743024" cy="29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09AC6654-7033-7ADB-9AA6-FB68F323D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6062" y="3118086"/>
            <a:ext cx="7299875" cy="3645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72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1972ECE6-9462-6032-F13C-97526CEB3F60}"/>
              </a:ext>
            </a:extLst>
          </p:cNvPr>
          <p:cNvSpPr txBox="1"/>
          <p:nvPr/>
        </p:nvSpPr>
        <p:spPr>
          <a:xfrm>
            <a:off x="352485" y="403610"/>
            <a:ext cx="11487030" cy="494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/>
              <a:t>Experiment_2</a:t>
            </a:r>
            <a:endParaRPr lang="en-US" altLang="ko-KR" sz="1400" b="1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79523B-F50C-A937-4C39-0626D7F161A4}"/>
              </a:ext>
            </a:extLst>
          </p:cNvPr>
          <p:cNvSpPr txBox="1"/>
          <p:nvPr/>
        </p:nvSpPr>
        <p:spPr>
          <a:xfrm>
            <a:off x="352485" y="1062419"/>
            <a:ext cx="11541642" cy="48460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b="1" dirty="0"/>
              <a:t>Results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Model : YOLO-v5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Class : N.1, N.2, N.3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mAP[0.5] : 0.603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mAP[0.5:0.95] : 0.419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lvl="1">
              <a:lnSpc>
                <a:spcPct val="150000"/>
              </a:lnSpc>
            </a:pPr>
            <a:endParaRPr lang="en-US" altLang="ko-KR" sz="1600" dirty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비슷한 </a:t>
            </a:r>
            <a:r>
              <a:rPr lang="en-US" altLang="ko-KR" sz="1600" dirty="0"/>
              <a:t>object</a:t>
            </a:r>
            <a:r>
              <a:rPr lang="ko-KR" altLang="en-US" sz="1600" dirty="0"/>
              <a:t>는 </a:t>
            </a:r>
            <a:r>
              <a:rPr lang="en-US" altLang="ko-KR" sz="1600" dirty="0"/>
              <a:t>Detection </a:t>
            </a:r>
            <a:r>
              <a:rPr lang="ko-KR" altLang="en-US" sz="1600" dirty="0"/>
              <a:t>모델의 학습을 방해한다</a:t>
            </a:r>
            <a:r>
              <a:rPr lang="en-US" altLang="ko-KR" sz="1600" dirty="0"/>
              <a:t>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탐지를 올바르게 수행했더라도 분류를 못하면 탐지하지 못한 것으로 간주한다</a:t>
            </a:r>
            <a:r>
              <a:rPr lang="en-US" altLang="ko-KR" sz="1600" dirty="0"/>
              <a:t>.</a:t>
            </a: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일반적으로 </a:t>
            </a:r>
            <a:r>
              <a:rPr lang="en-US" altLang="ko-KR" sz="1600" dirty="0"/>
              <a:t>Detection </a:t>
            </a:r>
            <a:r>
              <a:rPr lang="ko-KR" altLang="en-US" sz="1600" dirty="0"/>
              <a:t>모델은 분류 성능을 측정하지 않는다</a:t>
            </a:r>
            <a:r>
              <a:rPr lang="en-US" altLang="ko-KR" sz="1600" dirty="0"/>
              <a:t>.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8FD9CD-42EA-CC94-D12F-AFA5401A8D23}"/>
              </a:ext>
            </a:extLst>
          </p:cNvPr>
          <p:cNvCxnSpPr>
            <a:cxnSpLocks/>
          </p:cNvCxnSpPr>
          <p:nvPr/>
        </p:nvCxnSpPr>
        <p:spPr>
          <a:xfrm flipV="1">
            <a:off x="352485" y="898104"/>
            <a:ext cx="8743024" cy="2990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2D0400B8-D4BA-837B-EE76-93526F2D2E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1440" y="3109505"/>
            <a:ext cx="9269119" cy="1114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649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6529</TotalTime>
  <Words>727</Words>
  <Application>Microsoft Office PowerPoint</Application>
  <PresentationFormat>와이드스크린</PresentationFormat>
  <Paragraphs>143</Paragraphs>
  <Slides>13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주윤상</dc:creator>
  <cp:lastModifiedBy>주윤상</cp:lastModifiedBy>
  <cp:revision>281</cp:revision>
  <dcterms:created xsi:type="dcterms:W3CDTF">2022-05-14T10:13:30Z</dcterms:created>
  <dcterms:modified xsi:type="dcterms:W3CDTF">2022-08-18T04:42:37Z</dcterms:modified>
</cp:coreProperties>
</file>

<file path=docProps/thumbnail.jpeg>
</file>